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4" r:id="rId2"/>
    <p:sldId id="262" r:id="rId3"/>
    <p:sldId id="271" r:id="rId4"/>
    <p:sldId id="270" r:id="rId5"/>
    <p:sldId id="266" r:id="rId6"/>
    <p:sldId id="267" r:id="rId7"/>
    <p:sldId id="276" r:id="rId8"/>
    <p:sldId id="261" r:id="rId9"/>
    <p:sldId id="258" r:id="rId10"/>
    <p:sldId id="263" r:id="rId11"/>
    <p:sldId id="268" r:id="rId12"/>
    <p:sldId id="277" r:id="rId13"/>
    <p:sldId id="272" r:id="rId14"/>
    <p:sldId id="274" r:id="rId15"/>
    <p:sldId id="275" r:id="rId16"/>
    <p:sldId id="269" r:id="rId1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rid Landrichinger" initials="I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80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70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761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1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616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9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285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83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73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46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75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81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69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62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747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47D3-9ED2-422C-A6B8-C5C1B78E1E6C}" type="datetimeFigureOut">
              <a:rPr lang="de-DE" smtClean="0"/>
              <a:t>13.03.2017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96200A-ADD9-4275-886A-4FC551DBEA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55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16353" y="845388"/>
            <a:ext cx="8915399" cy="496881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de-DE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„Berndorfer Modell“ </a:t>
            </a:r>
          </a:p>
          <a:p>
            <a:pPr algn="ctr">
              <a:spcBef>
                <a:spcPct val="0"/>
              </a:spcBef>
            </a:pPr>
            <a:endParaRPr lang="de-DE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von </a:t>
            </a:r>
          </a:p>
          <a:p>
            <a:pPr algn="ctr">
              <a:spcBef>
                <a:spcPct val="0"/>
              </a:spcBef>
            </a:pPr>
            <a:endParaRPr lang="de-DE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Bgm. Dr. Josef Guggenberger</a:t>
            </a:r>
          </a:p>
          <a:p>
            <a:pPr algn="ctr">
              <a:spcBef>
                <a:spcPct val="0"/>
              </a:spcBef>
            </a:pPr>
            <a:endParaRPr lang="de-DE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endParaRPr lang="de-DE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März 2017</a:t>
            </a:r>
            <a:endParaRPr lang="de-DE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u="sng" dirty="0" smtClean="0"/>
          </a:p>
        </p:txBody>
      </p:sp>
    </p:spTree>
    <p:extLst>
      <p:ext uri="{BB962C8B-B14F-4D97-AF65-F5344CB8AC3E}">
        <p14:creationId xmlns:p14="http://schemas.microsoft.com/office/powerpoint/2010/main" val="40100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Berndorfer Modell gültig ab 1.1.2016: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699403"/>
            <a:ext cx="8915400" cy="4597879"/>
          </a:xfrm>
        </p:spPr>
        <p:txBody>
          <a:bodyPr>
            <a:normAutofit fontScale="92500"/>
          </a:bodyPr>
          <a:lstStyle/>
          <a:p>
            <a:r>
              <a:rPr lang="de-DE" sz="2600" b="1" dirty="0" smtClean="0"/>
              <a:t>Zielgerichtetes </a:t>
            </a:r>
            <a:r>
              <a:rPr lang="de-DE" sz="2600" b="1" dirty="0"/>
              <a:t>P</a:t>
            </a:r>
            <a:r>
              <a:rPr lang="de-DE" sz="2600" b="1" dirty="0" smtClean="0"/>
              <a:t>rinzip „Berndorfer Modell“ beibehalten:</a:t>
            </a:r>
            <a:br>
              <a:rPr lang="de-DE" sz="2600" b="1" dirty="0" smtClean="0"/>
            </a:br>
            <a:r>
              <a:rPr lang="de-DE" sz="2600" b="1" dirty="0" smtClean="0"/>
              <a:t>Kindergeld + Berndorfer Modell       Mindest-</a:t>
            </a:r>
            <a:r>
              <a:rPr lang="de-DE" sz="2600" b="1" dirty="0" err="1" smtClean="0"/>
              <a:t>sicherungssatz</a:t>
            </a:r>
            <a:r>
              <a:rPr lang="de-DE" sz="2600" b="1" dirty="0" smtClean="0"/>
              <a:t> (2015:  €   828,-- / Monat) + keine familienexterne Betreuung.</a:t>
            </a:r>
          </a:p>
          <a:p>
            <a:r>
              <a:rPr lang="de-DE" sz="2600" b="1" dirty="0" smtClean="0"/>
              <a:t>Kindergeld 3 Jahre:  € 436,-- + € 392,-- = € 828,--/Monat</a:t>
            </a:r>
            <a:br>
              <a:rPr lang="de-DE" sz="2600" b="1" dirty="0" smtClean="0"/>
            </a:br>
            <a:r>
              <a:rPr lang="de-DE" sz="2600" b="1" dirty="0" smtClean="0"/>
              <a:t>                                     davon 1/3 Gemeinde:   € 131,--</a:t>
            </a:r>
            <a:br>
              <a:rPr lang="de-DE" sz="2600" b="1" dirty="0" smtClean="0"/>
            </a:br>
            <a:r>
              <a:rPr lang="de-DE" sz="2600" b="1" dirty="0" smtClean="0"/>
              <a:t>Kindergeld 2 Jahre: € 624,-- + € 204,-- = € 828,-- </a:t>
            </a:r>
            <a:br>
              <a:rPr lang="de-DE" sz="2600" b="1" dirty="0" smtClean="0"/>
            </a:br>
            <a:r>
              <a:rPr lang="de-DE" sz="2600" b="1" dirty="0" smtClean="0"/>
              <a:t>                                     davon 1/3 Gemeinde:   €  68,--</a:t>
            </a:r>
          </a:p>
          <a:p>
            <a:r>
              <a:rPr lang="de-DE" sz="2600" b="1" dirty="0" smtClean="0"/>
              <a:t>1 + 1,5 Jahre Kindergeld: ab Vollendung 1,5 Jahre  € 68,--/Monat von Gemeinde, wenn </a:t>
            </a:r>
            <a:r>
              <a:rPr lang="de-DE" sz="2600" b="1" u="sng" dirty="0" smtClean="0"/>
              <a:t>keine familienexterne Betreuung</a:t>
            </a:r>
            <a:r>
              <a:rPr lang="de-DE" sz="2600" u="sng" dirty="0" smtClean="0"/>
              <a:t>.</a:t>
            </a:r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7798279" y="2286000"/>
            <a:ext cx="18978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2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8034" y="537846"/>
            <a:ext cx="8911687" cy="1280890"/>
          </a:xfrm>
        </p:spPr>
        <p:txBody>
          <a:bodyPr/>
          <a:lstStyle/>
          <a:p>
            <a:pPr algn="ctr"/>
            <a:r>
              <a:rPr lang="de-DE" b="1" dirty="0" smtClean="0"/>
              <a:t>Kinderbetreuungsgeld (</a:t>
            </a:r>
            <a:r>
              <a:rPr lang="de-DE" b="1" dirty="0" err="1" smtClean="0"/>
              <a:t>Kibege</a:t>
            </a:r>
            <a:r>
              <a:rPr lang="de-DE" b="1" dirty="0" smtClean="0"/>
              <a:t>) neu ab 1. März 2017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3671" y="2310832"/>
            <a:ext cx="8911688" cy="36317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9600" b="1" dirty="0" smtClean="0"/>
              <a:t>Zielrichtung</a:t>
            </a:r>
            <a:r>
              <a:rPr lang="de-DE" sz="2900" b="1" dirty="0" smtClean="0"/>
              <a:t> </a:t>
            </a:r>
            <a:r>
              <a:rPr lang="de-DE" sz="9600" b="1" dirty="0" smtClean="0"/>
              <a:t>– Barcelona</a:t>
            </a:r>
          </a:p>
          <a:p>
            <a:pPr marL="0" indent="0">
              <a:buNone/>
            </a:pPr>
            <a:r>
              <a:rPr lang="de-DE" sz="2300" dirty="0" smtClean="0"/>
              <a:t/>
            </a:r>
            <a:br>
              <a:rPr lang="de-DE" sz="2300" dirty="0" smtClean="0"/>
            </a:br>
            <a:r>
              <a:rPr lang="de-DE" sz="2300" dirty="0" smtClean="0"/>
              <a:t/>
            </a:r>
            <a:br>
              <a:rPr lang="de-DE" sz="2300" dirty="0" smtClean="0"/>
            </a:br>
            <a:r>
              <a:rPr lang="de-DE" sz="7400" b="1" dirty="0" smtClean="0"/>
              <a:t>je früher zurück am Arbeitsplatz um so mehr Geld/Monat! </a:t>
            </a:r>
          </a:p>
          <a:p>
            <a:pPr marL="0" indent="0">
              <a:buNone/>
            </a:pPr>
            <a:r>
              <a:rPr lang="de-DE" sz="7400" b="1" u="sng" dirty="0" smtClean="0"/>
              <a:t>Einkommensabhängig </a:t>
            </a:r>
            <a:r>
              <a:rPr lang="de-DE" sz="7400" b="1" u="sng" dirty="0" err="1" smtClean="0"/>
              <a:t>Kibege</a:t>
            </a:r>
            <a:r>
              <a:rPr lang="de-DE" sz="7400" b="1" u="sng" dirty="0" smtClean="0"/>
              <a:t>:</a:t>
            </a:r>
            <a:r>
              <a:rPr lang="de-DE" sz="7400" b="1" dirty="0" smtClean="0"/>
              <a:t>             </a:t>
            </a:r>
            <a:r>
              <a:rPr lang="de-DE" sz="8000" b="1" dirty="0" smtClean="0"/>
              <a:t>1 Jahr  –   bis € 2.000,--/Monat</a:t>
            </a:r>
            <a:endParaRPr lang="de-DE" sz="7400" b="1" dirty="0" smtClean="0"/>
          </a:p>
          <a:p>
            <a:pPr marL="0" indent="0">
              <a:buNone/>
            </a:pPr>
            <a:r>
              <a:rPr lang="de-DE" sz="7400" b="1" u="sng" dirty="0" smtClean="0"/>
              <a:t>Pauschales Kinderbetreuungsgeld</a:t>
            </a:r>
            <a:r>
              <a:rPr lang="de-DE" sz="7400" b="1" dirty="0" smtClean="0"/>
              <a:t>:     </a:t>
            </a:r>
            <a:r>
              <a:rPr lang="de-DE" sz="8000" b="1" dirty="0"/>
              <a:t>1 </a:t>
            </a:r>
            <a:r>
              <a:rPr lang="de-DE" sz="8000" b="1" dirty="0" smtClean="0"/>
              <a:t>Jahr  -         </a:t>
            </a:r>
            <a:r>
              <a:rPr lang="de-DE" sz="8000" b="1" dirty="0"/>
              <a:t>€ 1.016,--/Monat</a:t>
            </a:r>
          </a:p>
          <a:p>
            <a:pPr marL="0" indent="0">
              <a:buNone/>
            </a:pPr>
            <a:r>
              <a:rPr lang="de-DE" sz="7400" b="1" dirty="0"/>
              <a:t>	</a:t>
            </a:r>
            <a:r>
              <a:rPr lang="de-DE" sz="7400" b="1" dirty="0" smtClean="0"/>
              <a:t>(</a:t>
            </a:r>
            <a:r>
              <a:rPr lang="de-DE" sz="7400" b="1" dirty="0" err="1" smtClean="0"/>
              <a:t>Kibege</a:t>
            </a:r>
            <a:r>
              <a:rPr lang="de-DE" sz="7400" b="1" dirty="0" smtClean="0"/>
              <a:t>-Konto)			</a:t>
            </a:r>
            <a:r>
              <a:rPr lang="de-DE" sz="7400" b="1" dirty="0"/>
              <a:t> </a:t>
            </a:r>
            <a:r>
              <a:rPr lang="de-DE" sz="7400" b="1" dirty="0" smtClean="0"/>
              <a:t>       		</a:t>
            </a:r>
            <a:r>
              <a:rPr lang="de-DE" sz="8000" b="1" dirty="0"/>
              <a:t>35 Monate - </a:t>
            </a:r>
            <a:r>
              <a:rPr lang="de-DE" sz="8000" b="1" dirty="0" smtClean="0"/>
              <a:t>    €    </a:t>
            </a:r>
            <a:r>
              <a:rPr lang="de-DE" sz="8000" b="1" dirty="0"/>
              <a:t>436,--/Monat</a:t>
            </a:r>
          </a:p>
          <a:p>
            <a:pPr marL="0" indent="0">
              <a:buNone/>
            </a:pPr>
            <a:endParaRPr lang="de-DE" sz="7400" b="1" dirty="0"/>
          </a:p>
          <a:p>
            <a:pPr marL="0" indent="0">
              <a:buNone/>
            </a:pPr>
            <a:r>
              <a:rPr lang="de-DE" sz="7400" b="1" dirty="0" smtClean="0"/>
              <a:t>Insgesamt 18 unterschiedliche Beträge je Monat </a:t>
            </a:r>
            <a:br>
              <a:rPr lang="de-DE" sz="7400" b="1" dirty="0" smtClean="0"/>
            </a:br>
            <a:r>
              <a:rPr lang="de-DE" sz="7400" b="1" dirty="0" smtClean="0"/>
              <a:t>(von € 436,- bis € 2.000,--/Monat)</a:t>
            </a:r>
          </a:p>
          <a:p>
            <a:pPr marL="0" indent="0">
              <a:buNone/>
            </a:pPr>
            <a:endParaRPr lang="de-DE" sz="7400" b="1" dirty="0" smtClean="0"/>
          </a:p>
          <a:p>
            <a:pPr marL="0" indent="0">
              <a:buNone/>
            </a:pPr>
            <a:r>
              <a:rPr lang="de-DE" sz="7400" b="1" dirty="0">
                <a:solidFill>
                  <a:srgbClr val="C00000"/>
                </a:solidFill>
              </a:rPr>
              <a:t>b</a:t>
            </a:r>
            <a:r>
              <a:rPr lang="de-DE" sz="7400" b="1" dirty="0" smtClean="0">
                <a:solidFill>
                  <a:srgbClr val="C00000"/>
                </a:solidFill>
              </a:rPr>
              <a:t>ürokratisch, kompliziert, ungerecht ! Förderung Wirtschaftswachstum!</a:t>
            </a:r>
          </a:p>
          <a:p>
            <a:pPr marL="0" indent="0">
              <a:buNone/>
            </a:pPr>
            <a:endParaRPr lang="de-DE" sz="7400" dirty="0" smtClean="0"/>
          </a:p>
          <a:p>
            <a:pPr marL="0" indent="0">
              <a:buNone/>
            </a:pPr>
            <a:endParaRPr lang="de-DE" sz="2300" dirty="0" smtClean="0"/>
          </a:p>
          <a:p>
            <a:pPr marL="0" indent="0">
              <a:buNone/>
            </a:pPr>
            <a:endParaRPr lang="de-DE" sz="2300" dirty="0"/>
          </a:p>
          <a:p>
            <a:pPr marL="0" indent="0">
              <a:buNone/>
            </a:pPr>
            <a:endParaRPr lang="de-DE" sz="2300" dirty="0" smtClean="0"/>
          </a:p>
          <a:p>
            <a:pPr marL="0" indent="0">
              <a:buNone/>
            </a:pPr>
            <a:r>
              <a:rPr lang="de-DE" sz="2300" dirty="0" smtClean="0"/>
              <a:t>    </a:t>
            </a:r>
            <a:br>
              <a:rPr lang="de-DE" sz="2300" dirty="0" smtClean="0"/>
            </a:br>
            <a:endParaRPr lang="de-DE" sz="2300" dirty="0" smtClean="0"/>
          </a:p>
          <a:p>
            <a:pPr marL="0" indent="0">
              <a:buNone/>
            </a:pPr>
            <a:endParaRPr lang="de-DE" sz="3800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46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b="1" dirty="0"/>
              <a:t>Kinderbetreuungsgeld (</a:t>
            </a:r>
            <a:r>
              <a:rPr lang="de-AT" b="1" dirty="0" err="1"/>
              <a:t>Kibege</a:t>
            </a:r>
            <a:r>
              <a:rPr lang="de-AT" b="1" dirty="0"/>
              <a:t>) neu ab 1. März 2017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1383"/>
          </a:xfrm>
        </p:spPr>
        <p:txBody>
          <a:bodyPr>
            <a:normAutofit fontScale="92500" lnSpcReduction="10000"/>
          </a:bodyPr>
          <a:lstStyle/>
          <a:p>
            <a:r>
              <a:rPr lang="de-AT" sz="2000" b="1" dirty="0" smtClean="0"/>
              <a:t>Beispiel 1: </a:t>
            </a:r>
            <a:r>
              <a:rPr lang="de-AT" b="1" dirty="0" smtClean="0"/>
              <a:t>															</a:t>
            </a:r>
          </a:p>
          <a:p>
            <a:pPr marL="457200" lvl="1" indent="0">
              <a:buNone/>
            </a:pPr>
            <a:r>
              <a:rPr lang="de-AT" sz="2000" b="1" dirty="0" err="1" smtClean="0"/>
              <a:t>Kibege</a:t>
            </a:r>
            <a:r>
              <a:rPr lang="de-AT" sz="2000" b="1" dirty="0" smtClean="0"/>
              <a:t> gehaltsabhängig 10+2 Monate – bis zu 		24.000,-€</a:t>
            </a:r>
          </a:p>
          <a:p>
            <a:pPr marL="457200" lvl="1" indent="0">
              <a:buNone/>
            </a:pPr>
            <a:r>
              <a:rPr lang="de-AT" sz="2000" b="1" dirty="0"/>
              <a:t>f</a:t>
            </a:r>
            <a:r>
              <a:rPr lang="de-AT" sz="2000" b="1" dirty="0" smtClean="0"/>
              <a:t>amilienexterne Betreuung 32 Stunden /Woche</a:t>
            </a:r>
          </a:p>
          <a:p>
            <a:pPr marL="457200" lvl="1" indent="0">
              <a:buNone/>
            </a:pPr>
            <a:r>
              <a:rPr lang="de-AT" sz="2000" b="1" dirty="0" smtClean="0"/>
              <a:t>Öffentliche Mittel - 846,- €/Monat x 22 Monate </a:t>
            </a:r>
            <a:r>
              <a:rPr lang="de-AT" sz="2000" b="1" dirty="0"/>
              <a:t>	</a:t>
            </a:r>
            <a:r>
              <a:rPr lang="de-AT" sz="2000" b="1" dirty="0" smtClean="0"/>
              <a:t> 	18.612,- €</a:t>
            </a:r>
          </a:p>
          <a:p>
            <a:pPr marL="457200" lvl="1" indent="0">
              <a:buNone/>
            </a:pPr>
            <a:r>
              <a:rPr lang="de-AT" b="1" dirty="0"/>
              <a:t>	</a:t>
            </a:r>
            <a:r>
              <a:rPr lang="de-AT" b="1" dirty="0" smtClean="0"/>
              <a:t>												</a:t>
            </a:r>
            <a:r>
              <a:rPr lang="de-AT" sz="2000" b="1" u="dbl" dirty="0" smtClean="0">
                <a:solidFill>
                  <a:srgbClr val="C00000"/>
                </a:solidFill>
              </a:rPr>
              <a:t>42.612,- €</a:t>
            </a:r>
          </a:p>
          <a:p>
            <a:r>
              <a:rPr lang="de-AT" sz="2000" b="1" dirty="0"/>
              <a:t>Beispiel </a:t>
            </a:r>
            <a:r>
              <a:rPr lang="de-AT" sz="2000" b="1" dirty="0" smtClean="0"/>
              <a:t>2:</a:t>
            </a:r>
            <a:endParaRPr lang="de-AT" sz="2000" b="1" dirty="0"/>
          </a:p>
          <a:p>
            <a:pPr marL="457200" lvl="1" indent="0">
              <a:buNone/>
            </a:pPr>
            <a:r>
              <a:rPr lang="de-AT" sz="2000" b="1" dirty="0" err="1" smtClean="0"/>
              <a:t>Kibege</a:t>
            </a:r>
            <a:r>
              <a:rPr lang="de-AT" sz="2000" b="1" dirty="0" smtClean="0"/>
              <a:t>-Konto 28+7 Monate 						15.499,- €</a:t>
            </a:r>
          </a:p>
          <a:p>
            <a:pPr marL="457200" lvl="1" indent="0">
              <a:buNone/>
            </a:pPr>
            <a:r>
              <a:rPr lang="de-AT" sz="2000" b="1" dirty="0" smtClean="0"/>
              <a:t>Familieninterne Betreuung 3 Jahre 						</a:t>
            </a:r>
            <a:r>
              <a:rPr lang="de-AT" sz="2000" b="1" dirty="0"/>
              <a:t> </a:t>
            </a:r>
            <a:r>
              <a:rPr lang="de-AT" sz="2000" b="1" dirty="0" smtClean="0"/>
              <a:t> 0,- €</a:t>
            </a:r>
          </a:p>
          <a:p>
            <a:pPr marL="457200" lvl="1" indent="0">
              <a:buNone/>
            </a:pPr>
            <a:r>
              <a:rPr lang="de-AT" sz="2000" dirty="0" smtClean="0"/>
              <a:t>													</a:t>
            </a:r>
            <a:r>
              <a:rPr lang="de-AT" sz="2000" b="1" u="dbl" dirty="0" smtClean="0">
                <a:solidFill>
                  <a:srgbClr val="C00000"/>
                </a:solidFill>
              </a:rPr>
              <a:t>15.499,- €</a:t>
            </a:r>
          </a:p>
          <a:p>
            <a:pPr marL="457200" lvl="1" indent="0">
              <a:buNone/>
            </a:pPr>
            <a:endParaRPr lang="de-AT" sz="2000" b="1" u="dbl" dirty="0"/>
          </a:p>
          <a:p>
            <a:pPr marL="457200" lvl="1" indent="0">
              <a:buNone/>
            </a:pPr>
            <a:r>
              <a:rPr lang="de-AT" sz="2000" b="1" dirty="0" smtClean="0"/>
              <a:t>Von Akademikern, für Akademiker – Establishment!</a:t>
            </a:r>
            <a:endParaRPr lang="de-AT" sz="2000" b="1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3144852" y="3674690"/>
            <a:ext cx="70502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144852" y="5194420"/>
            <a:ext cx="70502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1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09847" y="974786"/>
            <a:ext cx="9866494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Kinderbetreuungsgeld neu - Alternativvorschlag</a:t>
            </a:r>
            <a:r>
              <a:rPr lang="de-DE" sz="3200" b="1" dirty="0"/>
              <a:t>: 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7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dirty="0" smtClean="0"/>
              <a:t>   </a:t>
            </a:r>
            <a:r>
              <a:rPr lang="de-DE" sz="2400" b="1" dirty="0" smtClean="0"/>
              <a:t>1 </a:t>
            </a:r>
            <a:r>
              <a:rPr lang="de-DE" sz="2400" b="1" dirty="0"/>
              <a:t>Kinderbetreuungsgeld = € 540,-- /Monat – 3 Jahre 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2400" b="1" dirty="0" smtClean="0"/>
              <a:t>   ab </a:t>
            </a:r>
            <a:r>
              <a:rPr lang="de-DE" sz="2400" b="1" dirty="0"/>
              <a:t>Vollendung 1. Lebensjahr</a:t>
            </a:r>
            <a:r>
              <a:rPr lang="de-DE" sz="2400" dirty="0" smtClean="0"/>
              <a:t>:</a:t>
            </a:r>
            <a:br>
              <a:rPr lang="de-DE" sz="2400" dirty="0" smtClean="0"/>
            </a:br>
            <a:endParaRPr lang="de-DE" sz="2400" dirty="0"/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de-DE" sz="2400" b="1" dirty="0"/>
              <a:t>familieninterne</a:t>
            </a:r>
            <a:r>
              <a:rPr lang="de-DE" sz="2400" dirty="0"/>
              <a:t> </a:t>
            </a:r>
            <a:r>
              <a:rPr lang="de-DE" sz="2400" b="1" dirty="0"/>
              <a:t>Betreuung</a:t>
            </a:r>
            <a:r>
              <a:rPr lang="de-DE" sz="2400" dirty="0"/>
              <a:t> = € 540,-- + € 300</a:t>
            </a:r>
            <a:r>
              <a:rPr lang="de-DE" sz="2400" dirty="0" smtClean="0"/>
              <a:t>,--  = 840,--€ /Monat </a:t>
            </a:r>
            <a:r>
              <a:rPr lang="de-DE" sz="2400" dirty="0"/>
              <a:t>(Bund/Land/Gemeinde) solange keine familienexterne Betreuung </a:t>
            </a:r>
            <a:r>
              <a:rPr lang="de-DE" sz="2400" dirty="0" smtClean="0"/>
              <a:t>– </a:t>
            </a:r>
            <a:r>
              <a:rPr lang="de-DE" sz="2400" dirty="0"/>
              <a:t>max. 3 </a:t>
            </a:r>
            <a:r>
              <a:rPr lang="de-DE" sz="2400" dirty="0" smtClean="0"/>
              <a:t>Jahre</a:t>
            </a:r>
            <a:br>
              <a:rPr lang="de-DE" sz="2400" dirty="0" smtClean="0"/>
            </a:br>
            <a:endParaRPr lang="de-DE" sz="2400" dirty="0"/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de-DE" sz="2400" b="1" dirty="0" smtClean="0"/>
              <a:t>familienexterne</a:t>
            </a:r>
            <a:r>
              <a:rPr lang="de-DE" sz="2400" dirty="0" smtClean="0"/>
              <a:t> </a:t>
            </a:r>
            <a:r>
              <a:rPr lang="de-DE" sz="2400" b="1" dirty="0"/>
              <a:t>Betreuung</a:t>
            </a:r>
            <a:r>
              <a:rPr lang="de-DE" sz="2400" dirty="0"/>
              <a:t> = € 540,-- / Monat </a:t>
            </a:r>
            <a:r>
              <a:rPr lang="de-DE" sz="2400" dirty="0" smtClean="0"/>
              <a:t>+ bis zu</a:t>
            </a:r>
            <a:r>
              <a:rPr lang="de-DE" sz="2400" dirty="0"/>
              <a:t>		</a:t>
            </a:r>
            <a:r>
              <a:rPr lang="de-DE" sz="2400" dirty="0" smtClean="0"/>
              <a:t>€ </a:t>
            </a:r>
            <a:r>
              <a:rPr lang="de-DE" sz="2400" dirty="0"/>
              <a:t>846,-- / Monat </a:t>
            </a:r>
            <a:r>
              <a:rPr lang="de-DE" sz="2400" dirty="0" smtClean="0"/>
              <a:t>öffentlicher </a:t>
            </a:r>
            <a:r>
              <a:rPr lang="de-DE" sz="2400" dirty="0"/>
              <a:t>Beitrag für familienexterne Betreuungseinrichtung – 3 Jahre</a:t>
            </a:r>
            <a:br>
              <a:rPr lang="de-DE" sz="2400" dirty="0"/>
            </a:br>
            <a:r>
              <a:rPr lang="de-DE" sz="2400" dirty="0"/>
              <a:t>    </a:t>
            </a:r>
            <a:br>
              <a:rPr lang="de-DE" sz="2400" dirty="0"/>
            </a:br>
            <a:endParaRPr lang="de-DE" sz="2400" dirty="0"/>
          </a:p>
          <a:p>
            <a:r>
              <a:rPr lang="de-DE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18537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246406"/>
              </p:ext>
            </p:extLst>
          </p:nvPr>
        </p:nvGraphicFramePr>
        <p:xfrm>
          <a:off x="2587925" y="881249"/>
          <a:ext cx="8652293" cy="5895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3207"/>
                <a:gridCol w="632483"/>
                <a:gridCol w="1360371"/>
                <a:gridCol w="1000308"/>
                <a:gridCol w="1354286"/>
                <a:gridCol w="1799315"/>
                <a:gridCol w="1632323"/>
              </a:tblGrid>
              <a:tr h="65824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Monate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Tage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Euro/Tag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Euro/Monat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Erforderliche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Aufzahlung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 </a:t>
                      </a:r>
                      <a:r>
                        <a:rPr lang="de-DE" sz="1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Kibegebezug</a:t>
                      </a:r>
                      <a:endParaRPr lang="de-D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1/3 Gemeinde-anteil</a:t>
                      </a:r>
                    </a:p>
                  </a:txBody>
                  <a:tcPr marL="37828" marR="37828" marT="0" marB="0"/>
                </a:tc>
              </a:tr>
              <a:tr h="58020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457 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(12.366,--: 457)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27,06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€ 811,80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828" marR="37828" marT="0" marB="0"/>
                </a:tc>
              </a:tr>
              <a:tr h="59409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488 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(12.366,--:488)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€ 25,34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€ 770,00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€ 70,00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 23,00</a:t>
                      </a:r>
                    </a:p>
                  </a:txBody>
                  <a:tcPr marL="37828" marR="37828" marT="0" marB="0"/>
                </a:tc>
              </a:tr>
              <a:tr h="573484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518 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(12366,--:518)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23,87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€ 726,00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€ 114,00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 38,00</a:t>
                      </a:r>
                    </a:p>
                  </a:txBody>
                  <a:tcPr marL="37828" marR="37828" marT="0" marB="0"/>
                </a:tc>
              </a:tr>
              <a:tr h="46660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549 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(12.366,--:549)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€ 22,52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€ 685,00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€ 155,00</a:t>
                      </a: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 52,00</a:t>
                      </a:r>
                    </a:p>
                  </a:txBody>
                  <a:tcPr marL="37828" marR="37828" marT="0" marB="0"/>
                </a:tc>
              </a:tr>
              <a:tr h="64288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828" marR="37828" marT="0" marB="0"/>
                </a:tc>
              </a:tr>
              <a:tr h="570849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793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</a:rPr>
                        <a:t>(12.366,--:793)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</a:t>
                      </a:r>
                      <a:r>
                        <a:rPr lang="de-DE" sz="1400" dirty="0" smtClean="0">
                          <a:effectLst/>
                        </a:rPr>
                        <a:t>15,60</a:t>
                      </a:r>
                      <a:endParaRPr lang="de-DE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€ 474,00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€ 366,00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€ 122,00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65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823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effectLst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</a:rPr>
                        <a:t>(12.366,--:823)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</a:t>
                      </a:r>
                      <a:r>
                        <a:rPr lang="de-DE" sz="1400" dirty="0" smtClean="0">
                          <a:effectLst/>
                        </a:rPr>
                        <a:t>15,02</a:t>
                      </a:r>
                      <a:endParaRPr lang="de-DE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€ 457,00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€ 383,00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€ 128,00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5831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854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>
                          <a:effectLst/>
                        </a:rPr>
                        <a:t>(12.366,--:854)</a:t>
                      </a:r>
                      <a:endParaRPr lang="de-DE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</a:t>
                      </a:r>
                      <a:r>
                        <a:rPr lang="de-DE" sz="1400" dirty="0" smtClean="0">
                          <a:effectLst/>
                        </a:rPr>
                        <a:t>14,48</a:t>
                      </a:r>
                      <a:endParaRPr lang="de-DE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€ 440,00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€ 400,00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€ 133,00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itel 1"/>
          <p:cNvSpPr txBox="1">
            <a:spLocks/>
          </p:cNvSpPr>
          <p:nvPr/>
        </p:nvSpPr>
        <p:spPr>
          <a:xfrm>
            <a:off x="1940943" y="-49600"/>
            <a:ext cx="9399766" cy="13586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de-DE" sz="3200" b="1" dirty="0" smtClean="0"/>
              <a:t>Anpassung Berndorfer Modell an </a:t>
            </a:r>
            <a:r>
              <a:rPr lang="de-DE" sz="3200" b="1" dirty="0" err="1" smtClean="0"/>
              <a:t>Kibege</a:t>
            </a:r>
            <a:r>
              <a:rPr lang="de-DE" sz="3200" b="1" dirty="0" smtClean="0"/>
              <a:t> – neu</a:t>
            </a:r>
          </a:p>
          <a:p>
            <a:r>
              <a:rPr lang="de-DE" sz="2800" b="1" dirty="0" smtClean="0"/>
              <a:t>Möglichkeit 1: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17230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11547" y="319178"/>
            <a:ext cx="10196423" cy="5960852"/>
          </a:xfrm>
        </p:spPr>
        <p:txBody>
          <a:bodyPr>
            <a:normAutofit fontScale="92500" lnSpcReduction="20000"/>
          </a:bodyPr>
          <a:lstStyle/>
          <a:p>
            <a:pPr lvl="0" defTabSz="914400">
              <a:spcBef>
                <a:spcPts val="0"/>
              </a:spcBef>
              <a:buClrTx/>
            </a:pPr>
            <a:r>
              <a:rPr lang="de-DE" sz="3200" b="1" dirty="0" smtClean="0">
                <a:solidFill>
                  <a:prstClr val="black"/>
                </a:solidFill>
              </a:rPr>
              <a:t>Anpassung </a:t>
            </a:r>
            <a:r>
              <a:rPr lang="de-DE" sz="3200" b="1" dirty="0">
                <a:solidFill>
                  <a:prstClr val="black"/>
                </a:solidFill>
              </a:rPr>
              <a:t>Berndorfer Modell an </a:t>
            </a:r>
            <a:r>
              <a:rPr lang="de-DE" sz="3200" b="1" dirty="0" err="1">
                <a:solidFill>
                  <a:prstClr val="black"/>
                </a:solidFill>
              </a:rPr>
              <a:t>Kibege</a:t>
            </a:r>
            <a:r>
              <a:rPr lang="de-DE" sz="3200" b="1" dirty="0">
                <a:solidFill>
                  <a:prstClr val="black"/>
                </a:solidFill>
              </a:rPr>
              <a:t> – </a:t>
            </a:r>
            <a:r>
              <a:rPr lang="de-DE" sz="3200" b="1" dirty="0" smtClean="0">
                <a:solidFill>
                  <a:prstClr val="black"/>
                </a:solidFill>
              </a:rPr>
              <a:t>neu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3200" b="1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de-DE" sz="2800" b="1" dirty="0">
                <a:solidFill>
                  <a:prstClr val="black"/>
                </a:solidFill>
              </a:rPr>
              <a:t>Möglichkeit </a:t>
            </a:r>
            <a:r>
              <a:rPr lang="de-DE" sz="2800" b="1" dirty="0" smtClean="0">
                <a:solidFill>
                  <a:prstClr val="black"/>
                </a:solidFill>
              </a:rPr>
              <a:t>2: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2800" b="1" dirty="0" smtClean="0">
              <a:solidFill>
                <a:prstClr val="black"/>
              </a:solidFill>
            </a:endParaRPr>
          </a:p>
          <a:p>
            <a:pPr marL="342900" lvl="0" indent="-342900">
              <a:buClr>
                <a:srgbClr val="A53010"/>
              </a:buClr>
              <a:buFont typeface="Wingdings 3" charset="2"/>
              <a:buChar char=""/>
            </a:pPr>
            <a:r>
              <a:rPr lang="de-DE" sz="2600" b="1" dirty="0" smtClean="0">
                <a:solidFill>
                  <a:prstClr val="black"/>
                </a:solidFill>
              </a:rPr>
              <a:t>Kinderbetreuungsgeldkonto</a:t>
            </a:r>
            <a:r>
              <a:rPr lang="de-DE" sz="2400" b="1" dirty="0">
                <a:solidFill>
                  <a:prstClr val="black"/>
                </a:solidFill>
              </a:rPr>
              <a:t>: </a:t>
            </a:r>
            <a:endParaRPr lang="de-DE" sz="2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de-DE" sz="2200" b="1" dirty="0" smtClean="0">
                <a:solidFill>
                  <a:prstClr val="black"/>
                </a:solidFill>
              </a:rPr>
              <a:t/>
            </a:r>
            <a:br>
              <a:rPr lang="de-DE" sz="2200" b="1" dirty="0" smtClean="0">
                <a:solidFill>
                  <a:prstClr val="black"/>
                </a:solidFill>
              </a:rPr>
            </a:br>
            <a:r>
              <a:rPr lang="de-DE" sz="2200" b="1" dirty="0" smtClean="0">
                <a:solidFill>
                  <a:prstClr val="black"/>
                </a:solidFill>
              </a:rPr>
              <a:t>für Variante 17 – 23 Lebensmonate €   70,--/Monat – Gemeindeanteil </a:t>
            </a:r>
            <a:br>
              <a:rPr lang="de-DE" sz="2200" b="1" dirty="0" smtClean="0">
                <a:solidFill>
                  <a:prstClr val="black"/>
                </a:solidFill>
              </a:rPr>
            </a:br>
            <a:r>
              <a:rPr lang="de-DE" sz="2200" b="1" dirty="0" smtClean="0">
                <a:solidFill>
                  <a:prstClr val="black"/>
                </a:solidFill>
              </a:rPr>
              <a:t>für Variante 24 – 36 </a:t>
            </a:r>
            <a:r>
              <a:rPr lang="de-DE" sz="2200" b="1" dirty="0">
                <a:solidFill>
                  <a:prstClr val="black"/>
                </a:solidFill>
              </a:rPr>
              <a:t>L</a:t>
            </a:r>
            <a:r>
              <a:rPr lang="de-DE" sz="2200" b="1" dirty="0" smtClean="0">
                <a:solidFill>
                  <a:prstClr val="black"/>
                </a:solidFill>
              </a:rPr>
              <a:t>ebensmonate € 130,--/Monat – Gemeindeanteil 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2200" b="1" dirty="0" smtClean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de-DE" sz="2200" b="1" dirty="0" smtClean="0">
                <a:solidFill>
                  <a:prstClr val="black"/>
                </a:solidFill>
              </a:rPr>
              <a:t>jeweils ab Beginn Kinderbetreuungsgeld-Bezug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2200" b="1" dirty="0" smtClean="0">
              <a:solidFill>
                <a:prstClr val="black"/>
              </a:solidFill>
            </a:endParaRPr>
          </a:p>
          <a:p>
            <a:pPr defTabSz="914400">
              <a:spcBef>
                <a:spcPts val="0"/>
              </a:spcBef>
              <a:buClrTx/>
            </a:pPr>
            <a:r>
              <a:rPr lang="de-DE" sz="2800" b="1" dirty="0" smtClean="0">
                <a:solidFill>
                  <a:prstClr val="black"/>
                </a:solidFill>
              </a:rPr>
              <a:t> </a:t>
            </a:r>
            <a:endParaRPr lang="de-DE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>
              <a:buClr>
                <a:srgbClr val="A53010"/>
              </a:buClr>
              <a:buFont typeface="Wingdings 3" charset="2"/>
              <a:buChar char=""/>
            </a:pPr>
            <a:r>
              <a:rPr lang="de-DE" sz="2600" b="1" dirty="0" smtClean="0">
                <a:solidFill>
                  <a:prstClr val="black"/>
                </a:solidFill>
              </a:rPr>
              <a:t>Einkommensabhängiges Kinderbetreuungsgeld </a:t>
            </a:r>
            <a:endParaRPr lang="de-DE" sz="2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endParaRPr lang="de-DE" sz="2800" b="1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de-DE" sz="2200" b="1" dirty="0" smtClean="0">
                <a:solidFill>
                  <a:prstClr val="black"/>
                </a:solidFill>
              </a:rPr>
              <a:t>ab dem 19. Lebensmonat € 70,--/Monat – Gemeindeanteil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2000" b="1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endParaRPr lang="de-DE" sz="2000" b="1" dirty="0" smtClean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r>
              <a:rPr lang="de-DE" sz="2000" b="1" dirty="0" smtClean="0">
                <a:solidFill>
                  <a:srgbClr val="C00000"/>
                </a:solidFill>
              </a:rPr>
              <a:t>Aufzahlung jeweils bis zur Vollendung des 3. Lebensjahres und nur, wenn keine institutionelle familienexterne Kinderbetreuung in Anspruch genommen wird!</a:t>
            </a:r>
          </a:p>
          <a:p>
            <a:pPr lvl="0" defTabSz="914400">
              <a:spcBef>
                <a:spcPts val="0"/>
              </a:spcBef>
              <a:buClrTx/>
            </a:pPr>
            <a:endParaRPr lang="de-DE" sz="2000" b="1" dirty="0" smtClean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endParaRPr lang="de-DE" sz="2400" b="1" dirty="0">
              <a:solidFill>
                <a:prstClr val="black"/>
              </a:solidFill>
            </a:endParaRPr>
          </a:p>
          <a:p>
            <a:pPr lvl="0" defTabSz="914400">
              <a:spcBef>
                <a:spcPts val="0"/>
              </a:spcBef>
              <a:buClrTx/>
            </a:pPr>
            <a:endParaRPr lang="de-DE" sz="2800" b="1" dirty="0">
              <a:solidFill>
                <a:prstClr val="black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437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50565" y="1656273"/>
            <a:ext cx="6581956" cy="3631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e-DE" sz="2800" b="1" dirty="0"/>
          </a:p>
          <a:p>
            <a:pPr marL="0" indent="0" algn="ctr">
              <a:buNone/>
            </a:pPr>
            <a:r>
              <a:rPr lang="de-DE" sz="5800" b="1" dirty="0" smtClean="0"/>
              <a:t>Danke für Ihre</a:t>
            </a:r>
          </a:p>
          <a:p>
            <a:pPr marL="0" indent="0" algn="ctr">
              <a:buNone/>
            </a:pPr>
            <a:endParaRPr lang="de-DE" sz="5800" b="1" dirty="0"/>
          </a:p>
          <a:p>
            <a:pPr marL="0" indent="0" algn="ctr">
              <a:buNone/>
            </a:pPr>
            <a:r>
              <a:rPr lang="de-DE" sz="5800" b="1" dirty="0" smtClean="0"/>
              <a:t> Aufmerksamkeit!</a:t>
            </a:r>
            <a:br>
              <a:rPr lang="de-DE" sz="5800" b="1" dirty="0" smtClean="0"/>
            </a:br>
            <a:r>
              <a:rPr lang="de-DE" sz="5800" dirty="0" smtClean="0"/>
              <a:t/>
            </a:r>
            <a:br>
              <a:rPr lang="de-DE" sz="5800" dirty="0" smtClean="0"/>
            </a:br>
            <a:r>
              <a:rPr lang="de-DE" sz="2600" dirty="0" smtClean="0"/>
              <a:t>    </a:t>
            </a:r>
            <a:br>
              <a:rPr lang="de-DE" sz="2600" dirty="0" smtClean="0"/>
            </a:br>
            <a:endParaRPr lang="de-DE" sz="2600" dirty="0" smtClean="0"/>
          </a:p>
          <a:p>
            <a:pPr marL="0" indent="0">
              <a:buNone/>
            </a:pPr>
            <a:r>
              <a:rPr lang="de-DE" sz="2600" dirty="0"/>
              <a:t>	</a:t>
            </a: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2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2540" y="960541"/>
            <a:ext cx="8911687" cy="1342712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/>
              <a:t>Kinderbetreuungsgeld: 5 Varianten</a:t>
            </a:r>
            <a:br>
              <a:rPr lang="de-DE" b="1" dirty="0" smtClean="0"/>
            </a:br>
            <a:r>
              <a:rPr lang="de-DE" sz="2400" b="1" dirty="0" smtClean="0"/>
              <a:t>(bis 1.3.2017)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46276" y="1811548"/>
            <a:ext cx="9518562" cy="4623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																		</a:t>
            </a:r>
            <a:r>
              <a:rPr lang="de-DE" sz="2000" dirty="0" smtClean="0"/>
              <a:t>max.</a:t>
            </a:r>
          </a:p>
          <a:p>
            <a:r>
              <a:rPr lang="de-DE" dirty="0" smtClean="0"/>
              <a:t>  </a:t>
            </a:r>
            <a:r>
              <a:rPr lang="de-DE" sz="2400" b="1" dirty="0" smtClean="0"/>
              <a:t>1 </a:t>
            </a:r>
            <a:r>
              <a:rPr lang="de-DE" sz="2400" b="1" dirty="0"/>
              <a:t>Jahr – gehaltsabhängig: </a:t>
            </a:r>
            <a:r>
              <a:rPr lang="de-DE" sz="2400" b="1" dirty="0" smtClean="0"/>
              <a:t> bis </a:t>
            </a:r>
            <a:r>
              <a:rPr lang="de-DE" sz="2400" b="1" dirty="0"/>
              <a:t>€ 2.000</a:t>
            </a:r>
            <a:r>
              <a:rPr lang="de-DE" sz="2400" b="1" dirty="0" smtClean="0"/>
              <a:t>,- /Monat - € 24.000,-</a:t>
            </a:r>
            <a:endParaRPr lang="de-DE" sz="2400" b="1" dirty="0"/>
          </a:p>
          <a:p>
            <a:r>
              <a:rPr lang="de-DE" sz="2400" b="1" dirty="0"/>
              <a:t> </a:t>
            </a:r>
            <a:r>
              <a:rPr lang="de-DE" sz="2400" b="1" dirty="0" smtClean="0"/>
              <a:t> 1 </a:t>
            </a:r>
            <a:r>
              <a:rPr lang="de-DE" sz="2400" b="1" dirty="0"/>
              <a:t>Jahr </a:t>
            </a:r>
            <a:r>
              <a:rPr lang="de-DE" sz="2400" b="1" dirty="0" smtClean="0"/>
              <a:t>				                    </a:t>
            </a:r>
            <a:r>
              <a:rPr lang="de-DE" sz="2400" b="1" dirty="0"/>
              <a:t>€ 1.000</a:t>
            </a:r>
            <a:r>
              <a:rPr lang="de-DE" sz="2400" b="1" dirty="0" smtClean="0"/>
              <a:t>,- /Monat - € 12.000,-</a:t>
            </a:r>
            <a:endParaRPr lang="de-DE" sz="2400" b="1" dirty="0"/>
          </a:p>
          <a:p>
            <a:r>
              <a:rPr lang="de-DE" sz="2400" b="1" dirty="0"/>
              <a:t>1,5 Jahre </a:t>
            </a:r>
            <a:r>
              <a:rPr lang="de-DE" sz="2400" b="1" dirty="0" smtClean="0"/>
              <a:t>                                     </a:t>
            </a:r>
            <a:r>
              <a:rPr lang="de-DE" sz="2400" b="1" dirty="0"/>
              <a:t>€    800</a:t>
            </a:r>
            <a:r>
              <a:rPr lang="de-DE" sz="2400" b="1" dirty="0" smtClean="0"/>
              <a:t>,- /Monat - € 14.400,-</a:t>
            </a:r>
          </a:p>
          <a:p>
            <a:r>
              <a:rPr lang="de-DE" sz="2400" b="1" dirty="0"/>
              <a:t> </a:t>
            </a:r>
            <a:r>
              <a:rPr lang="de-DE" sz="2400" b="1" dirty="0" smtClean="0"/>
              <a:t> 2 Jahre							    €    624,- /Monat - € 14.976,-</a:t>
            </a:r>
          </a:p>
          <a:p>
            <a:r>
              <a:rPr lang="de-DE" sz="2400" b="1" dirty="0"/>
              <a:t> </a:t>
            </a:r>
            <a:r>
              <a:rPr lang="de-DE" sz="2400" b="1" dirty="0" smtClean="0"/>
              <a:t> 3 Jahre					               €    436,- /Monat - € 15.696,-</a:t>
            </a:r>
          </a:p>
          <a:p>
            <a:endParaRPr lang="de-DE" sz="2400" b="1" dirty="0"/>
          </a:p>
          <a:p>
            <a:pPr marL="0" indent="0">
              <a:buNone/>
            </a:pPr>
            <a:r>
              <a:rPr lang="de-DE" sz="2800" b="1" dirty="0" smtClean="0"/>
              <a:t>Dazuverdienst</a:t>
            </a:r>
            <a:r>
              <a:rPr lang="de-DE" sz="2800" b="1" dirty="0"/>
              <a:t>: € 16.200,-- / Jahr </a:t>
            </a:r>
            <a:r>
              <a:rPr lang="de-DE" sz="2800" b="1" dirty="0" smtClean="0"/>
              <a:t>möglich</a:t>
            </a:r>
          </a:p>
          <a:p>
            <a:pPr marL="0" indent="0">
              <a:buNone/>
            </a:pPr>
            <a:r>
              <a:rPr lang="de-DE" sz="2800" b="1" dirty="0" smtClean="0"/>
              <a:t>(bzw. € 6.200,- gehaltsabhängige Variante)</a:t>
            </a:r>
            <a:endParaRPr lang="de-DE" sz="2800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24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20201" y="-979097"/>
            <a:ext cx="8915399" cy="2262781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U3 = Kleinkinder unter 3 Jahre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89213" y="1604513"/>
            <a:ext cx="8915399" cy="4299149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Familienexterne Betreuung (Krabbelgruppe, Alterserweiterte Gruppe…)</a:t>
            </a:r>
          </a:p>
          <a:p>
            <a:pPr>
              <a:spcBef>
                <a:spcPct val="0"/>
              </a:spcBef>
            </a:pP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Kinderbetreuungsgesetz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Salzburg:</a:t>
            </a:r>
            <a:endParaRPr lang="de-DE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 31 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bis 40 Wochenstunden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Betreuungskosten:</a:t>
            </a: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Gemeinde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€   328,-- / Monat</a:t>
            </a:r>
            <a:endParaRPr lang="de-DE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de-DE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</a:t>
            </a:r>
            <a:r>
              <a:rPr lang="de-DE" sz="2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			€   518,--	/ Monat</a:t>
            </a:r>
            <a:r>
              <a:rPr lang="de-DE" sz="2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						€   846,-- / Monat</a:t>
            </a: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Elternbeitrag: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€ 130,-- bis € 380,-- / Monat  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abhängig,                   </a:t>
            </a:r>
            <a:endParaRPr lang="de-DE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 Träger </a:t>
            </a:r>
            <a:r>
              <a:rPr lang="de-DE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Gemeinde 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oder Verein ist.</a:t>
            </a:r>
            <a:endParaRPr lang="de-DE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u="sng" dirty="0" smtClean="0"/>
          </a:p>
        </p:txBody>
      </p:sp>
    </p:spTree>
    <p:extLst>
      <p:ext uri="{BB962C8B-B14F-4D97-AF65-F5344CB8AC3E}">
        <p14:creationId xmlns:p14="http://schemas.microsoft.com/office/powerpoint/2010/main" val="234255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3384" y="1302590"/>
            <a:ext cx="9565408" cy="497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b="1" dirty="0" smtClean="0"/>
              <a:t>Worum geht es?</a:t>
            </a:r>
          </a:p>
          <a:p>
            <a:pPr marL="0" indent="0">
              <a:buNone/>
            </a:pPr>
            <a:r>
              <a:rPr lang="de-DE" sz="2400" b="1" dirty="0"/>
              <a:t>U</a:t>
            </a:r>
            <a:r>
              <a:rPr lang="de-DE" sz="2400" b="1" dirty="0" smtClean="0"/>
              <a:t>3 </a:t>
            </a:r>
          </a:p>
          <a:p>
            <a:pPr>
              <a:spcBef>
                <a:spcPct val="0"/>
              </a:spcBef>
            </a:pPr>
            <a:r>
              <a:rPr lang="de-DE" sz="2400" b="1" dirty="0" smtClean="0"/>
              <a:t>familienextern   € 846,--/Monat </a:t>
            </a:r>
            <a:r>
              <a:rPr lang="de-DE" sz="2400" b="1" dirty="0" err="1" smtClean="0"/>
              <a:t>öffentl</a:t>
            </a:r>
            <a:r>
              <a:rPr lang="de-DE" sz="2400" b="1" dirty="0" smtClean="0"/>
              <a:t>. Mittel</a:t>
            </a:r>
          </a:p>
          <a:p>
            <a:pPr>
              <a:spcBef>
                <a:spcPct val="0"/>
              </a:spcBef>
            </a:pPr>
            <a:r>
              <a:rPr lang="de-DE" sz="2400" b="1" dirty="0" smtClean="0"/>
              <a:t>familienintern</a:t>
            </a:r>
            <a:r>
              <a:rPr lang="de-DE" sz="2400" b="1" dirty="0"/>
              <a:t>	</a:t>
            </a:r>
            <a:r>
              <a:rPr lang="de-DE" sz="2400" b="1" dirty="0" smtClean="0"/>
              <a:t>€     </a:t>
            </a:r>
            <a:r>
              <a:rPr lang="de-DE" sz="2400" b="1" dirty="0"/>
              <a:t>0</a:t>
            </a:r>
            <a:r>
              <a:rPr lang="de-DE" sz="2400" b="1" dirty="0" smtClean="0"/>
              <a:t>,--/Monat </a:t>
            </a:r>
            <a:r>
              <a:rPr lang="de-DE" sz="2400" b="1" dirty="0" err="1" smtClean="0"/>
              <a:t>öffentl</a:t>
            </a:r>
            <a:r>
              <a:rPr lang="de-DE" sz="2400" b="1" dirty="0" smtClean="0"/>
              <a:t>. Mittel</a:t>
            </a:r>
            <a:endParaRPr lang="de-DE" sz="2400" b="1" dirty="0"/>
          </a:p>
          <a:p>
            <a:pPr>
              <a:spcBef>
                <a:spcPct val="0"/>
              </a:spcBef>
            </a:pPr>
            <a:endParaRPr lang="de-DE" sz="2400" b="1" dirty="0"/>
          </a:p>
          <a:p>
            <a:pPr marL="0" indent="0">
              <a:spcBef>
                <a:spcPct val="0"/>
              </a:spcBef>
              <a:buNone/>
            </a:pPr>
            <a:r>
              <a:rPr lang="de-DE" sz="2800" b="1" i="1" dirty="0" smtClean="0"/>
              <a:t>EU-Barcelona-Ziel</a:t>
            </a:r>
            <a:r>
              <a:rPr lang="de-DE" sz="2400" b="1" i="1" dirty="0" smtClean="0"/>
              <a:t> </a:t>
            </a:r>
            <a:r>
              <a:rPr lang="de-DE" sz="2400" b="1" dirty="0" smtClean="0"/>
              <a:t>- bis zum Jahr 2020 sollen 33 </a:t>
            </a:r>
            <a:r>
              <a:rPr lang="de-DE" sz="2400" b="1" dirty="0"/>
              <a:t>% der 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0 </a:t>
            </a:r>
            <a:r>
              <a:rPr lang="de-DE" sz="2400" b="1" dirty="0"/>
              <a:t>– 3-jährigen </a:t>
            </a:r>
            <a:r>
              <a:rPr lang="de-DE" sz="2400" b="1" dirty="0" smtClean="0"/>
              <a:t>Kleinkinder (</a:t>
            </a:r>
            <a:r>
              <a:rPr lang="de-DE" sz="2400" b="1" dirty="0"/>
              <a:t>50 % der 1 – 3 jährigen) </a:t>
            </a:r>
            <a:r>
              <a:rPr lang="de-DE" sz="2400" b="1" dirty="0" smtClean="0"/>
              <a:t>familienextern </a:t>
            </a:r>
            <a:r>
              <a:rPr lang="de-DE" sz="2400" b="1" dirty="0"/>
              <a:t>in „</a:t>
            </a:r>
            <a:r>
              <a:rPr lang="de-DE" sz="2400" b="1" dirty="0" smtClean="0"/>
              <a:t>frühkindlicher </a:t>
            </a:r>
            <a:r>
              <a:rPr lang="de-DE" sz="2400" b="1" dirty="0"/>
              <a:t>Bildungseinrichtung“ betreut </a:t>
            </a:r>
            <a:r>
              <a:rPr lang="de-DE" sz="2400" b="1" dirty="0" smtClean="0"/>
              <a:t>wer</a:t>
            </a:r>
            <a:r>
              <a:rPr lang="de-DE" sz="2400" b="1" dirty="0"/>
              <a:t>den</a:t>
            </a:r>
          </a:p>
          <a:p>
            <a:pPr>
              <a:spcBef>
                <a:spcPct val="0"/>
              </a:spcBef>
            </a:pPr>
            <a:endParaRPr lang="de-DE" sz="2400" b="1" dirty="0"/>
          </a:p>
          <a:p>
            <a:pPr>
              <a:spcBef>
                <a:spcPct val="0"/>
              </a:spcBef>
            </a:pPr>
            <a:r>
              <a:rPr lang="de-DE" sz="2400" b="1" dirty="0" smtClean="0"/>
              <a:t> </a:t>
            </a:r>
            <a:r>
              <a:rPr lang="de-DE" sz="2400" b="1" dirty="0" smtClean="0">
                <a:solidFill>
                  <a:srgbClr val="C00000"/>
                </a:solidFill>
              </a:rPr>
              <a:t>Devise: ratz</a:t>
            </a:r>
            <a:r>
              <a:rPr lang="de-DE" sz="2400" b="1" dirty="0">
                <a:solidFill>
                  <a:srgbClr val="C00000"/>
                </a:solidFill>
              </a:rPr>
              <a:t>, </a:t>
            </a:r>
            <a:r>
              <a:rPr lang="de-DE" sz="2400" b="1" dirty="0" err="1">
                <a:solidFill>
                  <a:srgbClr val="C00000"/>
                </a:solidFill>
              </a:rPr>
              <a:t>fatz</a:t>
            </a:r>
            <a:r>
              <a:rPr lang="de-DE" sz="2400" b="1" dirty="0">
                <a:solidFill>
                  <a:srgbClr val="C00000"/>
                </a:solidFill>
              </a:rPr>
              <a:t> – zurück an den Arbeitsplatz</a:t>
            </a:r>
          </a:p>
          <a:p>
            <a:endParaRPr lang="de-DE" sz="2600" u="sng" dirty="0" smtClean="0"/>
          </a:p>
          <a:p>
            <a:endParaRPr lang="de-DE" sz="2600" u="sng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9389400" y="2518276"/>
            <a:ext cx="86264" cy="56167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9696090" y="2614448"/>
            <a:ext cx="199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gerecht?</a:t>
            </a:r>
          </a:p>
        </p:txBody>
      </p:sp>
    </p:spTree>
    <p:extLst>
      <p:ext uri="{BB962C8B-B14F-4D97-AF65-F5344CB8AC3E}">
        <p14:creationId xmlns:p14="http://schemas.microsoft.com/office/powerpoint/2010/main" val="34483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811546"/>
            <a:ext cx="8915400" cy="4951563"/>
          </a:xfrm>
        </p:spPr>
        <p:txBody>
          <a:bodyPr>
            <a:normAutofit fontScale="92500" lnSpcReduction="10000"/>
          </a:bodyPr>
          <a:lstStyle/>
          <a:p>
            <a:r>
              <a:rPr lang="de-DE" sz="2600" b="1" dirty="0" smtClean="0"/>
              <a:t>0 – 3 Jahre: frühkindliche Bildung oder </a:t>
            </a:r>
          </a:p>
          <a:p>
            <a:r>
              <a:rPr lang="de-DE" sz="2600" b="1" dirty="0" smtClean="0"/>
              <a:t>Geborgenheit, Sicherheit, Bindung zu Eltern/Familie – wann, wenn</a:t>
            </a:r>
            <a:br>
              <a:rPr lang="de-DE" sz="2600" b="1" dirty="0" smtClean="0"/>
            </a:br>
            <a:r>
              <a:rPr lang="de-DE" sz="2600" b="1" dirty="0" smtClean="0"/>
              <a:t>nicht von 0 - 3 Jahre brauchen Kinder Familie?</a:t>
            </a:r>
            <a:br>
              <a:rPr lang="de-DE" sz="2600" b="1" dirty="0" smtClean="0"/>
            </a:br>
            <a:endParaRPr lang="de-DE" sz="2600" b="1" dirty="0" smtClean="0"/>
          </a:p>
          <a:p>
            <a:r>
              <a:rPr lang="de-DE" sz="2800" b="1" dirty="0" smtClean="0"/>
              <a:t>Förderung Wirtschaftswachstum, es zählen nur mehr Leistungen, welche am Markt erbracht werden: viel verdienen – konsumieren – investieren – inserieren – Wirtschaftswachstum:  </a:t>
            </a:r>
          </a:p>
          <a:p>
            <a:r>
              <a:rPr lang="de-DE" sz="2800" b="1" dirty="0" smtClean="0"/>
              <a:t>Zusätzliche Arbeitsplätze:</a:t>
            </a:r>
          </a:p>
          <a:p>
            <a:pPr marL="0" indent="0">
              <a:buNone/>
            </a:pPr>
            <a:r>
              <a:rPr lang="de-DE" sz="2800" b="1" dirty="0" smtClean="0"/>
              <a:t>     - Investitionen</a:t>
            </a:r>
          </a:p>
          <a:p>
            <a:pPr marL="0" indent="0">
              <a:buNone/>
            </a:pPr>
            <a:r>
              <a:rPr lang="de-DE" sz="2800" b="1" dirty="0"/>
              <a:t> </a:t>
            </a:r>
            <a:r>
              <a:rPr lang="de-DE" sz="2800" b="1" dirty="0" smtClean="0"/>
              <a:t>    </a:t>
            </a:r>
            <a:r>
              <a:rPr lang="de-DE" sz="2800" b="1" dirty="0"/>
              <a:t>- 4 x U3 = 1 Kinderpädagogin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2589212" y="940604"/>
            <a:ext cx="3785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de-DE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Worum geht es?</a:t>
            </a:r>
          </a:p>
        </p:txBody>
      </p:sp>
    </p:spTree>
    <p:extLst>
      <p:ext uri="{BB962C8B-B14F-4D97-AF65-F5344CB8AC3E}">
        <p14:creationId xmlns:p14="http://schemas.microsoft.com/office/powerpoint/2010/main" val="25773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242205"/>
            <a:ext cx="8915400" cy="5055078"/>
          </a:xfrm>
        </p:spPr>
        <p:txBody>
          <a:bodyPr>
            <a:normAutofit fontScale="85000" lnSpcReduction="20000"/>
          </a:bodyPr>
          <a:lstStyle/>
          <a:p>
            <a:endParaRPr lang="de-DE" sz="2800" dirty="0" smtClean="0"/>
          </a:p>
          <a:p>
            <a:r>
              <a:rPr lang="de-DE" sz="3200" b="1" dirty="0" smtClean="0"/>
              <a:t>Wahlfreiheit </a:t>
            </a:r>
            <a:r>
              <a:rPr lang="de-DE" sz="3200" b="1" dirty="0"/>
              <a:t>für </a:t>
            </a:r>
            <a:r>
              <a:rPr lang="de-DE" sz="3200" b="1" dirty="0" smtClean="0"/>
              <a:t>Eltern</a:t>
            </a:r>
            <a:br>
              <a:rPr lang="de-DE" sz="3200" b="1" dirty="0" smtClean="0"/>
            </a:br>
            <a:endParaRPr lang="de-DE" sz="3200" b="1" dirty="0" smtClean="0"/>
          </a:p>
          <a:p>
            <a:r>
              <a:rPr lang="de-DE" sz="3200" b="1" dirty="0"/>
              <a:t>Leistbarkeit</a:t>
            </a:r>
            <a:r>
              <a:rPr lang="de-DE" sz="2800" dirty="0" smtClean="0"/>
              <a:t>: </a:t>
            </a:r>
            <a:br>
              <a:rPr lang="de-DE" sz="2800" dirty="0" smtClean="0"/>
            </a:b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800" b="1" dirty="0"/>
              <a:t>Beispiel: beide Elternteile ca. 30 Jahre, gemeinsames </a:t>
            </a:r>
            <a:br>
              <a:rPr lang="de-DE" sz="2800" b="1" dirty="0"/>
            </a:br>
            <a:r>
              <a:rPr lang="de-DE" sz="2800" b="1" dirty="0" smtClean="0"/>
              <a:t>Monatseinkommen </a:t>
            </a:r>
            <a:r>
              <a:rPr lang="de-DE" sz="2800" b="1" dirty="0"/>
              <a:t>ca. € 3.000,-- netto/Monat</a:t>
            </a:r>
            <a:br>
              <a:rPr lang="de-DE" sz="2800" b="1" dirty="0"/>
            </a:br>
            <a:r>
              <a:rPr lang="de-DE" sz="2800" b="1" dirty="0" smtClean="0"/>
              <a:t>3 </a:t>
            </a:r>
            <a:r>
              <a:rPr lang="de-DE" sz="2800" b="1" dirty="0"/>
              <a:t>Jahre familieninterne Betreuung (€ 436,--/Monat)     </a:t>
            </a:r>
            <a:br>
              <a:rPr lang="de-DE" sz="2800" b="1" dirty="0"/>
            </a:br>
            <a:r>
              <a:rPr lang="de-DE" sz="2800" b="1" dirty="0" smtClean="0"/>
              <a:t>minus von ca. </a:t>
            </a:r>
            <a:r>
              <a:rPr lang="de-DE" sz="2800" b="1" dirty="0"/>
              <a:t>€ 1.000,--/Monat </a:t>
            </a:r>
            <a:r>
              <a:rPr lang="de-DE" sz="2800" b="1" dirty="0" smtClean="0"/>
              <a:t>Familieneinkommen</a:t>
            </a:r>
            <a:br>
              <a:rPr lang="de-DE" sz="2800" b="1" dirty="0" smtClean="0"/>
            </a:br>
            <a:endParaRPr lang="de-DE" sz="2800" b="1" dirty="0" smtClean="0"/>
          </a:p>
          <a:p>
            <a:r>
              <a:rPr lang="de-DE" sz="3200" b="1" dirty="0" smtClean="0"/>
              <a:t>Anerkennung</a:t>
            </a:r>
            <a:r>
              <a:rPr lang="de-DE" sz="2800" dirty="0" smtClean="0"/>
              <a:t>: 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b="1" dirty="0" smtClean="0"/>
              <a:t>familieninterne Kinderbetreuung = Leistung = Arbeit</a:t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600" dirty="0" smtClean="0"/>
              <a:t>	</a:t>
            </a:r>
          </a:p>
          <a:p>
            <a:pPr marL="0" indent="0">
              <a:buNone/>
            </a:pP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89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0594" y="191730"/>
            <a:ext cx="10761406" cy="6858000"/>
          </a:xfrm>
        </p:spPr>
        <p:txBody>
          <a:bodyPr>
            <a:normAutofit fontScale="32500" lnSpcReduction="20000"/>
          </a:bodyPr>
          <a:lstStyle/>
          <a:p>
            <a:endParaRPr lang="de-DE" sz="2800" dirty="0" smtClean="0"/>
          </a:p>
          <a:p>
            <a:pPr marL="0" indent="0">
              <a:buNone/>
            </a:pPr>
            <a:r>
              <a:rPr lang="de-DE" sz="3200" b="1" dirty="0"/>
              <a:t> </a:t>
            </a:r>
            <a:endParaRPr lang="de-DE" sz="3200" b="1" dirty="0" smtClean="0"/>
          </a:p>
          <a:p>
            <a:pPr marL="0" indent="0">
              <a:buNone/>
            </a:pPr>
            <a:endParaRPr lang="de-DE" sz="3200" b="1" dirty="0"/>
          </a:p>
          <a:p>
            <a:pPr marL="0" indent="0">
              <a:buNone/>
            </a:pPr>
            <a:r>
              <a:rPr lang="de-DE" sz="9000" b="1" dirty="0" smtClean="0"/>
              <a:t>  Familieninterne Betreuung: „Pensionsfalle“?</a:t>
            </a:r>
          </a:p>
          <a:p>
            <a:pPr marL="0" indent="0">
              <a:buNone/>
            </a:pPr>
            <a:r>
              <a:rPr lang="de-DE" sz="3500" b="1" dirty="0" smtClean="0"/>
              <a:t/>
            </a:r>
            <a:br>
              <a:rPr lang="de-DE" sz="3500" b="1" dirty="0" smtClean="0"/>
            </a:br>
            <a:endParaRPr lang="de-DE" sz="3500" b="1" dirty="0" smtClean="0"/>
          </a:p>
          <a:p>
            <a:pPr marL="0" indent="0">
              <a:buNone/>
            </a:pPr>
            <a:r>
              <a:rPr lang="de-DE" sz="7400" dirty="0" smtClean="0"/>
              <a:t>    </a:t>
            </a:r>
            <a:r>
              <a:rPr lang="de-DE" sz="7400" b="1" dirty="0" smtClean="0"/>
              <a:t>Ab 1.1.2005 (Regierung Schüssel) werden je Kind bis zu</a:t>
            </a:r>
          </a:p>
          <a:p>
            <a:pPr marL="0" indent="0">
              <a:buNone/>
            </a:pPr>
            <a:r>
              <a:rPr lang="de-DE" sz="7400" b="1" dirty="0"/>
              <a:t> </a:t>
            </a:r>
            <a:r>
              <a:rPr lang="de-DE" sz="7400" b="1" dirty="0" smtClean="0"/>
              <a:t>   4 Jahre für die Pensionsversicherung angerechnet!</a:t>
            </a:r>
          </a:p>
          <a:p>
            <a:pPr marL="0" indent="0">
              <a:buNone/>
            </a:pPr>
            <a:endParaRPr lang="de-DE" sz="7400" b="1" dirty="0" smtClean="0"/>
          </a:p>
          <a:p>
            <a:pPr marL="0" indent="0">
              <a:buNone/>
            </a:pPr>
            <a:r>
              <a:rPr lang="de-DE" sz="7400" b="1" dirty="0"/>
              <a:t> </a:t>
            </a:r>
            <a:r>
              <a:rPr lang="de-DE" sz="7400" b="1" dirty="0" smtClean="0"/>
              <a:t>   8 Jahre davon pensionsbegründend – alle </a:t>
            </a:r>
            <a:r>
              <a:rPr lang="de-DE" sz="7400" b="1" dirty="0"/>
              <a:t> </a:t>
            </a:r>
            <a:r>
              <a:rPr lang="de-DE" sz="7400" b="1" dirty="0" smtClean="0"/>
              <a:t>Jahre </a:t>
            </a:r>
            <a:r>
              <a:rPr lang="de-DE" sz="7400" b="1" dirty="0"/>
              <a:t>	</a:t>
            </a:r>
            <a:r>
              <a:rPr lang="de-DE" sz="7400" b="1" dirty="0" smtClean="0"/>
              <a:t>pensionserhöhend</a:t>
            </a:r>
          </a:p>
          <a:p>
            <a:pPr marL="0" indent="0">
              <a:buNone/>
            </a:pPr>
            <a:endParaRPr lang="de-DE" sz="7400" b="1" dirty="0"/>
          </a:p>
          <a:p>
            <a:pPr marL="0" indent="0">
              <a:buNone/>
            </a:pPr>
            <a:r>
              <a:rPr lang="de-DE" sz="7400" b="1" dirty="0"/>
              <a:t> </a:t>
            </a:r>
            <a:r>
              <a:rPr lang="de-DE" sz="7400" b="1" dirty="0" smtClean="0"/>
              <a:t>    Pensionsbeiträge bezahlt der Bund</a:t>
            </a:r>
          </a:p>
          <a:p>
            <a:pPr marL="0" indent="0">
              <a:buNone/>
            </a:pPr>
            <a:endParaRPr lang="de-DE" sz="7400" b="1" dirty="0" smtClean="0"/>
          </a:p>
          <a:p>
            <a:pPr marL="0" indent="0">
              <a:buNone/>
            </a:pPr>
            <a:r>
              <a:rPr lang="de-DE" sz="7400" b="1" dirty="0"/>
              <a:t> </a:t>
            </a:r>
            <a:r>
              <a:rPr lang="de-DE" sz="7400" b="1" dirty="0" smtClean="0"/>
              <a:t>    Bemessungsgrundlage 2017:  € 1.776,70 /Monat</a:t>
            </a:r>
          </a:p>
          <a:p>
            <a:pPr marL="0" indent="0">
              <a:buNone/>
            </a:pPr>
            <a:r>
              <a:rPr lang="de-DE" sz="7400" b="1" dirty="0" smtClean="0"/>
              <a:t>     Restaufzahlung bei Teilbeschäftigung</a:t>
            </a:r>
          </a:p>
          <a:p>
            <a:pPr marL="0" indent="0">
              <a:buNone/>
            </a:pPr>
            <a:endParaRPr lang="de-DE" sz="7400" dirty="0"/>
          </a:p>
          <a:p>
            <a:pPr marL="0" indent="0">
              <a:buNone/>
            </a:pPr>
            <a:r>
              <a:rPr lang="de-DE" sz="4500" dirty="0" smtClean="0"/>
              <a:t>    </a:t>
            </a:r>
          </a:p>
          <a:p>
            <a:pPr marL="0" indent="0">
              <a:buNone/>
            </a:pPr>
            <a:r>
              <a:rPr lang="de-DE" sz="3000" dirty="0" smtClean="0"/>
              <a:t>     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</a:t>
            </a:r>
            <a:endParaRPr lang="de-DE" sz="2600" dirty="0" smtClean="0"/>
          </a:p>
          <a:p>
            <a:pPr marL="0" indent="0">
              <a:buNone/>
            </a:pPr>
            <a:endParaRPr lang="de-DE" sz="2600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03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8913" y="1250831"/>
            <a:ext cx="8890808" cy="4677644"/>
          </a:xfrm>
        </p:spPr>
        <p:txBody>
          <a:bodyPr>
            <a:normAutofit/>
          </a:bodyPr>
          <a:lstStyle/>
          <a:p>
            <a:r>
              <a:rPr lang="de-DE" sz="2400" b="1" dirty="0" smtClean="0"/>
              <a:t>Beschluss </a:t>
            </a:r>
            <a:r>
              <a:rPr lang="de-DE" sz="2400" b="1" dirty="0"/>
              <a:t>„Berndorfer Modell“ Dezember </a:t>
            </a:r>
            <a:r>
              <a:rPr lang="de-DE" sz="2400" b="1" dirty="0" smtClean="0"/>
              <a:t>2012</a:t>
            </a:r>
          </a:p>
          <a:p>
            <a:r>
              <a:rPr lang="de-DE" sz="2400" b="1" dirty="0" smtClean="0"/>
              <a:t>Unterstützung </a:t>
            </a:r>
            <a:r>
              <a:rPr lang="de-DE" sz="2400" b="1" dirty="0"/>
              <a:t>familieninterner </a:t>
            </a:r>
            <a:r>
              <a:rPr lang="de-DE" sz="2400" b="1" dirty="0" smtClean="0"/>
              <a:t>Kleinkindbetreuung</a:t>
            </a:r>
          </a:p>
          <a:p>
            <a:r>
              <a:rPr lang="de-DE" sz="2400" b="1" dirty="0" smtClean="0"/>
              <a:t>Ziel</a:t>
            </a:r>
            <a:r>
              <a:rPr lang="de-DE" sz="2400" b="1" dirty="0"/>
              <a:t>: Aufzahlung Kinderbetreuungsgeld  2-jährige</a:t>
            </a:r>
            <a:br>
              <a:rPr lang="de-DE" sz="2400" b="1" dirty="0"/>
            </a:br>
            <a:r>
              <a:rPr lang="de-DE" sz="2400" b="1" dirty="0"/>
              <a:t>  + 3-jährige Variante auf Mindestsicherung für   </a:t>
            </a:r>
            <a:br>
              <a:rPr lang="de-DE" sz="2400" b="1" dirty="0"/>
            </a:br>
            <a:r>
              <a:rPr lang="de-DE" sz="2400" b="1" dirty="0"/>
              <a:t>  Alleinstehende = € 773,-- / </a:t>
            </a:r>
            <a:r>
              <a:rPr lang="de-DE" sz="2400" b="1" dirty="0" smtClean="0"/>
              <a:t>Monat</a:t>
            </a:r>
          </a:p>
          <a:p>
            <a:r>
              <a:rPr lang="de-DE" sz="2400" b="1" dirty="0" smtClean="0"/>
              <a:t>Kindergeld </a:t>
            </a:r>
            <a:r>
              <a:rPr lang="de-DE" sz="2400" b="1" dirty="0"/>
              <a:t>3 Jahre: € 436,-- + € 336,-- = € 772,--</a:t>
            </a:r>
            <a:br>
              <a:rPr lang="de-DE" sz="2400" b="1" dirty="0"/>
            </a:br>
            <a:r>
              <a:rPr lang="de-DE" sz="2400" b="1" dirty="0" smtClean="0"/>
              <a:t>Kindergeld </a:t>
            </a:r>
            <a:r>
              <a:rPr lang="de-DE" sz="2400" b="1" dirty="0"/>
              <a:t>2 Jahre: € 624,-- + € 150,-- = € 774</a:t>
            </a:r>
            <a:r>
              <a:rPr lang="de-DE" sz="2400" b="1" dirty="0" smtClean="0"/>
              <a:t>,--</a:t>
            </a:r>
          </a:p>
          <a:p>
            <a:r>
              <a:rPr lang="de-DE" sz="2400" b="1" dirty="0" smtClean="0"/>
              <a:t>Aufzahlung </a:t>
            </a:r>
            <a:r>
              <a:rPr lang="de-DE" sz="2400" b="1" dirty="0"/>
              <a:t>1/3 durch Gemeinde = € 112,-- - 3 Jahre</a:t>
            </a:r>
            <a:br>
              <a:rPr lang="de-DE" sz="2400" b="1" dirty="0"/>
            </a:br>
            <a:r>
              <a:rPr lang="de-DE" sz="2400" b="1" dirty="0"/>
              <a:t>									</a:t>
            </a:r>
            <a:r>
              <a:rPr lang="de-DE" sz="2400" b="1" dirty="0" smtClean="0"/>
              <a:t>                 </a:t>
            </a:r>
            <a:r>
              <a:rPr lang="de-DE" sz="2400" b="1" dirty="0"/>
              <a:t>€   50,-- - 2 </a:t>
            </a:r>
            <a:r>
              <a:rPr lang="de-DE" sz="2400" b="1" dirty="0" smtClean="0"/>
              <a:t>Jahre</a:t>
            </a:r>
          </a:p>
          <a:p>
            <a:r>
              <a:rPr lang="de-DE" sz="2400" b="1" dirty="0" smtClean="0"/>
              <a:t>Aufzahlung 1/3 Bund, 1/3 Land = Ziel=Fehlanzeige</a:t>
            </a:r>
            <a:endParaRPr lang="de-DE" sz="2400" b="1" dirty="0"/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067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Evaluierung 2012 bis 2015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607943"/>
          </a:xfrm>
        </p:spPr>
        <p:txBody>
          <a:bodyPr>
            <a:normAutofit fontScale="77500" lnSpcReduction="20000"/>
          </a:bodyPr>
          <a:lstStyle/>
          <a:p>
            <a:r>
              <a:rPr lang="de-DE" sz="3100" b="1" dirty="0" smtClean="0"/>
              <a:t>2 + 3 jährige </a:t>
            </a:r>
            <a:r>
              <a:rPr lang="de-DE" sz="3100" b="1" dirty="0" err="1" smtClean="0"/>
              <a:t>KindergeldbezieherInnen</a:t>
            </a:r>
            <a:r>
              <a:rPr lang="de-DE" sz="3100" b="1" dirty="0" smtClean="0"/>
              <a:t> nehmen Gemeindezuschuss an</a:t>
            </a:r>
          </a:p>
          <a:p>
            <a:r>
              <a:rPr lang="de-DE" sz="3100" b="1" dirty="0" smtClean="0"/>
              <a:t>rund die Hälfte der 2 + 3 jährigen </a:t>
            </a:r>
            <a:r>
              <a:rPr lang="de-DE" sz="3100" b="1" dirty="0" err="1" smtClean="0"/>
              <a:t>KindergeldbezieherInnen</a:t>
            </a:r>
            <a:r>
              <a:rPr lang="de-DE" sz="3100" b="1" dirty="0" smtClean="0"/>
              <a:t> nehmen vor Ende der Laufzeit familienexterne Betreuung in alterserweiterter Gruppe (AEG) in Anspruch –  flexibler, teilweiser Ausstieg;</a:t>
            </a:r>
          </a:p>
          <a:p>
            <a:r>
              <a:rPr lang="de-DE" sz="3100" b="1" dirty="0" smtClean="0"/>
              <a:t>aber auch 1 und 1,5 Jahre – </a:t>
            </a:r>
            <a:r>
              <a:rPr lang="de-DE" sz="3100" b="1" dirty="0" err="1" smtClean="0"/>
              <a:t>KindergeldbezieherInnen</a:t>
            </a:r>
            <a:r>
              <a:rPr lang="de-DE" sz="3100" b="1" dirty="0" smtClean="0"/>
              <a:t> nehmen keine familienexterne Betreuung in Anspruch </a:t>
            </a:r>
            <a:r>
              <a:rPr lang="de-DE" sz="3100" b="1" dirty="0"/>
              <a:t/>
            </a:r>
            <a:br>
              <a:rPr lang="de-DE" sz="3100" b="1" dirty="0"/>
            </a:br>
            <a:r>
              <a:rPr lang="de-DE" sz="3100" b="1" dirty="0" smtClean="0"/>
              <a:t>(2 - 3 pro Jahrgang) </a:t>
            </a:r>
          </a:p>
          <a:p>
            <a:r>
              <a:rPr lang="de-DE" sz="3100" b="1" dirty="0" smtClean="0"/>
              <a:t>Tendenz zu 1-jährigem, gehaltsabhängigem Kindergeld, weil finanziell für viele am interessantesten (Gesamtbezugshöhe bis zu € 24.000,-- / Kind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75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271</Words>
  <Application>Microsoft Office PowerPoint</Application>
  <PresentationFormat>Breitbild</PresentationFormat>
  <Paragraphs>273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Wingdings 3</vt:lpstr>
      <vt:lpstr>Fetzen</vt:lpstr>
      <vt:lpstr>PowerPoint-Präsentation</vt:lpstr>
      <vt:lpstr>Kinderbetreuungsgeld: 5 Varianten (bis 1.3.2017)</vt:lpstr>
      <vt:lpstr>U3 = Kleinkinder unter 3 Jahre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Evaluierung 2012 bis 2015</vt:lpstr>
      <vt:lpstr>Berndorfer Modell gültig ab 1.1.2016:</vt:lpstr>
      <vt:lpstr>Kinderbetreuungsgeld (Kibege) neu ab 1. März 2017</vt:lpstr>
      <vt:lpstr>Kinderbetreuungsgeld (Kibege) neu ab 1. März 2017</vt:lpstr>
      <vt:lpstr>PowerPoint-Präsentation</vt:lpstr>
      <vt:lpstr>PowerPoint-Präsentation</vt:lpstr>
      <vt:lpstr>PowerPoint-Präsentation</vt:lpstr>
      <vt:lpstr>PowerPoint-Präsentation</vt:lpstr>
    </vt:vector>
  </TitlesOfParts>
  <Company>Gemeindeamt Berndorf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Beschluss „Berndorfer Modell“ Dezember 2012</dc:title>
  <dc:creator>Ingrid Landrichinger</dc:creator>
  <cp:lastModifiedBy>Ingrid Landrichinger</cp:lastModifiedBy>
  <cp:revision>61</cp:revision>
  <cp:lastPrinted>2017-02-10T08:04:57Z</cp:lastPrinted>
  <dcterms:created xsi:type="dcterms:W3CDTF">2015-11-26T07:47:16Z</dcterms:created>
  <dcterms:modified xsi:type="dcterms:W3CDTF">2017-03-13T09:17:39Z</dcterms:modified>
</cp:coreProperties>
</file>